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1"/>
    <p:restoredTop sz="84724"/>
  </p:normalViewPr>
  <p:slideViewPr>
    <p:cSldViewPr snapToGrid="0">
      <p:cViewPr varScale="1">
        <p:scale>
          <a:sx n="114" d="100"/>
          <a:sy n="114" d="100"/>
        </p:scale>
        <p:origin x="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17/11/2024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We want to do that in a portable and reproducible manner. So that you can run your analysis in the laptop or in an HPC or in the cloud and that the results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Workflow collect, store and </a:t>
            </a:r>
            <a:r>
              <a:rPr lang="en-GB" b="0" i="0" dirty="0" err="1">
                <a:effectLst/>
                <a:latin typeface="Inter"/>
              </a:rPr>
              <a:t>analyze</a:t>
            </a:r>
            <a:r>
              <a:rPr lang="en-GB" b="0" i="0" dirty="0">
                <a:effectLst/>
                <a:latin typeface="Inter"/>
              </a:rPr>
              <a:t> data! We want our workflows to handle different file sizes and formats, many programming </a:t>
            </a:r>
            <a:r>
              <a:rPr lang="en-GB" b="0" i="0" dirty="0" err="1">
                <a:effectLst/>
                <a:latin typeface="Inter"/>
              </a:rPr>
              <a:t>languagues</a:t>
            </a:r>
            <a:r>
              <a:rPr lang="en-GB" b="0" i="0" dirty="0">
                <a:effectLst/>
                <a:latin typeface="Inter"/>
              </a:rPr>
              <a:t> or </a:t>
            </a:r>
            <a:r>
              <a:rPr lang="en-GB" b="0" i="0" dirty="0" err="1">
                <a:effectLst/>
                <a:latin typeface="Inter"/>
              </a:rPr>
              <a:t>softwares</a:t>
            </a:r>
            <a:r>
              <a:rPr lang="en-GB" b="0" i="0" dirty="0">
                <a:effectLst/>
                <a:latin typeface="Inter"/>
              </a:rPr>
              <a:t>, interaction and dependencies between these </a:t>
            </a:r>
            <a:r>
              <a:rPr lang="en-GB" b="0" i="0" dirty="0" err="1">
                <a:effectLst/>
                <a:latin typeface="Inter"/>
              </a:rPr>
              <a:t>softwares</a:t>
            </a:r>
            <a:r>
              <a:rPr lang="en-GB" b="0" i="0" dirty="0">
                <a:effectLst/>
                <a:latin typeface="Inter"/>
              </a:rPr>
              <a:t> and the code should parallel and distribute it on different </a:t>
            </a:r>
            <a:r>
              <a:rPr lang="en-GB" b="0" i="0" dirty="0" err="1">
                <a:effectLst/>
                <a:latin typeface="Inter"/>
              </a:rPr>
              <a:t>cpmputting</a:t>
            </a:r>
            <a:r>
              <a:rPr lang="en-GB" b="0" i="0" dirty="0">
                <a:effectLst/>
                <a:latin typeface="Inter"/>
              </a:rPr>
              <a:t> </a:t>
            </a:r>
            <a:r>
              <a:rPr lang="en-GB" b="0" i="0" dirty="0" err="1">
                <a:effectLst/>
                <a:latin typeface="Inter"/>
              </a:rPr>
              <a:t>enviromnets</a:t>
            </a:r>
            <a:br>
              <a:rPr lang="en-GB" b="0" i="0" dirty="0">
                <a:effectLst/>
                <a:latin typeface="Inter"/>
              </a:rPr>
            </a:br>
            <a:br>
              <a:rPr lang="en-GB" b="0" i="0" dirty="0">
                <a:effectLst/>
                <a:latin typeface="Inter"/>
              </a:rPr>
            </a:br>
            <a:r>
              <a:rPr lang="en-GB" b="0" i="0" dirty="0" err="1">
                <a:effectLst/>
                <a:latin typeface="Inter"/>
              </a:rPr>
              <a:t>Nextflow</a:t>
            </a:r>
            <a:r>
              <a:rPr lang="en-GB" b="0" i="0" dirty="0">
                <a:effectLst/>
                <a:latin typeface="Inter"/>
              </a:rPr>
              <a:t> addresses these challenges that allow us to build the workflows and has a strong supportive community behind.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Even repeatability is very hard. In this paper in all these papaers analysed they found …</a:t>
            </a:r>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common in bioinformatics and data science we want to try a new method. Commonly even though you have a version of a software there’s a lot more information required to run this software.</a:t>
            </a:r>
          </a:p>
          <a:p>
            <a:endParaRPr lang="en-DK" dirty="0"/>
          </a:p>
          <a:p>
            <a:r>
              <a:rPr lang="en-DK" dirty="0"/>
              <a:t>In this paper reerenced here they assessed robustness in bioinformatics and they wrote this sentence that should us think about.</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software that you download and riun the pipelines but also a software a domian specific language based on groovy, but you do not need to know groovy to start using Nextflow.</a:t>
            </a:r>
          </a:p>
          <a:p>
            <a:endParaRPr lang="en-DK" dirty="0"/>
          </a:p>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r>
              <a:rPr lang="en-DK" dirty="0"/>
              <a:t>You can reuse the modules and subworkflows written by the community to build your workflows</a:t>
            </a:r>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technologies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our data measured, from which technology was obtained,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open source and open data then Nextflow to orchestrate the anaylses then you have an open community. Nextflow advocates for an open community with multiple channels to interact and connect people, forrums, Slack channels, conferences, hackathons regularly organized and that share,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I wanted to show an example of a Nextflow pipeline, this one is called nf-core pipeline rnaseq and as it names indicates it is to process RNAseq data. </a:t>
            </a:r>
          </a:p>
          <a:p>
            <a:endParaRPr lang="en-DK" dirty="0"/>
          </a:p>
          <a:p>
            <a:r>
              <a:rPr lang="en-DK" dirty="0"/>
              <a:t>Usually Nextflow pipelines are represented in these metromaps.</a:t>
            </a:r>
            <a:br>
              <a:rPr lang="en-DK" dirty="0"/>
            </a:br>
            <a:endParaRPr lang="en-DK" dirty="0"/>
          </a:p>
          <a:p>
            <a:r>
              <a:rPr lang="en-DK" dirty="0"/>
              <a:t>And as you can see here the pipeline has different input data to start and from different points, it covers different stages of RNA seq processing, inside the pipelines</a:t>
            </a:r>
          </a:p>
          <a:p>
            <a:endParaRPr lang="en-DK" dirty="0"/>
          </a:p>
          <a:p>
            <a:r>
              <a:rPr lang="en-DK" dirty="0"/>
              <a:t>Each node is a different process and the output of the processes become the input of the next process. You can have also different final results</a:t>
            </a:r>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But why do we need such a community effort as the one supporting and sustaining </a:t>
            </a:r>
            <a:r>
              <a:rPr lang="en-GB" b="0" i="0" dirty="0" err="1">
                <a:solidFill>
                  <a:srgbClr val="222222"/>
                </a:solidFill>
                <a:effectLst/>
                <a:latin typeface="Harding"/>
              </a:rPr>
              <a:t>Nextflow</a:t>
            </a:r>
            <a:r>
              <a:rPr lang="en-GB" b="0" i="0" dirty="0">
                <a:solidFill>
                  <a:srgbClr val="222222"/>
                </a:solidFill>
                <a:effectLst/>
                <a:latin typeface="Harding"/>
              </a:rPr>
              <a:t>?</a:t>
            </a:r>
          </a:p>
          <a:p>
            <a:endParaRPr lang="en-GB" b="0" i="0" dirty="0">
              <a:solidFill>
                <a:srgbClr val="222222"/>
              </a:solidFill>
              <a:effectLst/>
              <a:latin typeface="Harding"/>
            </a:endParaRPr>
          </a:p>
          <a:p>
            <a:r>
              <a:rPr lang="en-GB" b="0" i="0" dirty="0">
                <a:solidFill>
                  <a:srgbClr val="222222"/>
                </a:solidFill>
                <a:effectLst/>
                <a:latin typeface="Harding"/>
              </a:rPr>
              <a:t>Reproducibility and repeatability are very challenging even if you are very careful with what you do.</a:t>
            </a:r>
          </a:p>
          <a:p>
            <a:endParaRPr lang="en-GB" b="0" i="0" dirty="0">
              <a:solidFill>
                <a:srgbClr val="222222"/>
              </a:solidFill>
              <a:effectLst/>
              <a:latin typeface="Harding"/>
            </a:endParaRPr>
          </a:p>
          <a:p>
            <a:r>
              <a:rPr lang="en-GB" b="0" i="0" dirty="0">
                <a:solidFill>
                  <a:srgbClr val="222222"/>
                </a:solidFill>
                <a:effectLst/>
                <a:latin typeface="Harding"/>
              </a:rPr>
              <a:t>One of the initial papers describing </a:t>
            </a:r>
            <a:r>
              <a:rPr lang="en-GB" b="0" i="0" dirty="0" err="1">
                <a:solidFill>
                  <a:srgbClr val="222222"/>
                </a:solidFill>
                <a:effectLst/>
                <a:latin typeface="Harding"/>
              </a:rPr>
              <a:t>Nextflow</a:t>
            </a:r>
            <a:r>
              <a:rPr lang="en-GB" b="0" i="0" dirty="0">
                <a:solidFill>
                  <a:srgbClr val="222222"/>
                </a:solidFill>
                <a:effectLst/>
                <a:latin typeface="Harding"/>
              </a:rPr>
              <a:t> they showed </a:t>
            </a:r>
            <a:r>
              <a:rPr lang="en-GB" b="0" i="0" dirty="0" err="1">
                <a:solidFill>
                  <a:srgbClr val="222222"/>
                </a:solidFill>
                <a:effectLst/>
                <a:latin typeface="Harding"/>
              </a:rPr>
              <a:t>differents</a:t>
            </a:r>
            <a:r>
              <a:rPr lang="en-GB" b="0" i="0" dirty="0">
                <a:solidFill>
                  <a:srgbClr val="222222"/>
                </a:solidFill>
                <a:effectLst/>
                <a:latin typeface="Harding"/>
              </a:rPr>
              <a:t> in gene annotation of genes depending on which environment the pipeline was executed. See the differences running in Mac, Amazon Linux or Debian Linux. And how the results were the same running in Mac or Amazon using </a:t>
            </a:r>
            <a:r>
              <a:rPr lang="en-GB" b="0" i="0" dirty="0" err="1">
                <a:solidFill>
                  <a:srgbClr val="222222"/>
                </a:solidFill>
                <a:effectLst/>
                <a:latin typeface="Harding"/>
              </a:rPr>
              <a:t>Nextflow</a:t>
            </a:r>
            <a:r>
              <a:rPr lang="en-GB" b="0" i="0" dirty="0">
                <a:solidFill>
                  <a:srgbClr val="222222"/>
                </a:solidFill>
                <a:effectLst/>
                <a:latin typeface="Harding"/>
              </a:rPr>
              <a:t> in a </a:t>
            </a:r>
            <a:r>
              <a:rPr lang="en-GB" b="0" i="0" dirty="0" err="1">
                <a:solidFill>
                  <a:srgbClr val="222222"/>
                </a:solidFill>
                <a:effectLst/>
                <a:latin typeface="Harding"/>
              </a:rPr>
              <a:t>containerazed</a:t>
            </a:r>
            <a:r>
              <a:rPr lang="en-GB" b="0" i="0" dirty="0">
                <a:solidFill>
                  <a:srgbClr val="222222"/>
                </a:solidFill>
                <a:effectLst/>
                <a:latin typeface="Harding"/>
              </a:rPr>
              <a:t> </a:t>
            </a:r>
            <a:r>
              <a:rPr lang="en-GB" b="0" i="0" dirty="0" err="1">
                <a:solidFill>
                  <a:srgbClr val="222222"/>
                </a:solidFill>
                <a:effectLst/>
                <a:latin typeface="Harding"/>
              </a:rPr>
              <a:t>environement</a:t>
            </a:r>
            <a:r>
              <a:rPr lang="en-GB" b="0" i="0" dirty="0">
                <a:solidFill>
                  <a:srgbClr val="222222"/>
                </a:solidFill>
                <a:effectLst/>
                <a:latin typeface="Harding"/>
              </a:rPr>
              <a:t> (Docker) </a:t>
            </a: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17/11/2024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17/11/2024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are currently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458148" y="3018067"/>
            <a:ext cx="4993756" cy="209288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a:t>
            </a:r>
            <a:r>
              <a:rPr lang="en-GB" sz="2000" b="1" kern="1200" dirty="0">
                <a:solidFill>
                  <a:schemeClr val="tx1"/>
                </a:solidFill>
                <a:latin typeface="Inter"/>
                <a:ea typeface="+mn-ea"/>
                <a:cs typeface="+mn-cs"/>
              </a:rPr>
              <a:t>software</a:t>
            </a:r>
            <a:r>
              <a:rPr lang="en-GB" sz="20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Domain-specific </a:t>
            </a:r>
            <a:r>
              <a:rPr lang="en-GB" sz="2000" b="1" kern="1200" dirty="0">
                <a:solidFill>
                  <a:schemeClr val="tx1"/>
                </a:solidFill>
                <a:latin typeface="Inter"/>
                <a:ea typeface="+mn-ea"/>
                <a:cs typeface="+mn-cs"/>
              </a:rPr>
              <a:t>language</a:t>
            </a:r>
            <a:r>
              <a:rPr lang="en-GB" sz="20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It allows </a:t>
            </a:r>
            <a:r>
              <a:rPr lang="en-GB" sz="2000" kern="1200" dirty="0" err="1">
                <a:solidFill>
                  <a:schemeClr val="tx1"/>
                </a:solidFill>
                <a:latin typeface="Inter"/>
                <a:ea typeface="+mn-ea"/>
                <a:cs typeface="+mn-cs"/>
              </a:rPr>
              <a:t>writting</a:t>
            </a:r>
            <a:r>
              <a:rPr lang="en-GB" sz="2000" kern="1200" dirty="0">
                <a:solidFill>
                  <a:schemeClr val="tx1"/>
                </a:solidFill>
                <a:latin typeface="Inter"/>
                <a:ea typeface="+mn-ea"/>
                <a:cs typeface="+mn-cs"/>
              </a:rPr>
              <a:t> data-intensive computational workflows</a:t>
            </a:r>
            <a:endParaRPr lang="en-GB" sz="2000" b="0" i="0" dirty="0">
              <a:effectLst/>
              <a:latin typeface="Inter"/>
            </a:endParaRP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7" y="1915150"/>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of something went wrong, it starts from where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582911"/>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16901" y="3067665"/>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555889" y="2610683"/>
            <a:ext cx="3499918" cy="409342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works with all main languages and version control providers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Regarding software environments where to execute the code it works with most of the container solutions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951516" y="629377"/>
            <a:ext cx="5143526"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000" b="1" i="0" dirty="0">
                <a:effectLst/>
              </a:rPr>
              <a:t>Reproducible between runs</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0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000" b="1" dirty="0"/>
              <a:t>Portable</a:t>
            </a:r>
            <a:r>
              <a:rPr lang="en-US" sz="2000" dirty="0"/>
              <a:t> between systems</a:t>
            </a:r>
          </a:p>
          <a:p>
            <a:pPr marL="1200150" lvl="2" indent="-228600">
              <a:lnSpc>
                <a:spcPct val="90000"/>
              </a:lnSpc>
              <a:spcAft>
                <a:spcPts val="600"/>
              </a:spcAft>
              <a:buFont typeface="Arial" panose="020B0604020202020204" pitchFamily="34" charset="0"/>
              <a:buChar char="•"/>
            </a:pPr>
            <a:r>
              <a:rPr lang="en-US" sz="20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000" dirty="0"/>
              <a:t>works with most of computing environments</a:t>
            </a:r>
            <a:endParaRPr lang="en-US" sz="2000" b="0" i="0" dirty="0">
              <a:effectLst/>
            </a:endParaRPr>
          </a:p>
          <a:p>
            <a:pPr marL="742950" lvl="1" indent="-228600">
              <a:lnSpc>
                <a:spcPct val="90000"/>
              </a:lnSpc>
              <a:spcAft>
                <a:spcPts val="600"/>
              </a:spcAft>
              <a:buFont typeface="Arial" panose="020B0604020202020204" pitchFamily="34" charset="0"/>
              <a:buChar char="•"/>
            </a:pPr>
            <a:r>
              <a:rPr lang="en-US" sz="2000" b="1" i="0" dirty="0">
                <a:effectLst/>
              </a:rPr>
              <a:t>Scalable</a:t>
            </a:r>
            <a:endParaRPr lang="en-US" sz="2000" dirty="0"/>
          </a:p>
          <a:p>
            <a:pPr marL="1200150" lvl="2" indent="-228600">
              <a:lnSpc>
                <a:spcPct val="90000"/>
              </a:lnSpc>
              <a:spcAft>
                <a:spcPts val="600"/>
              </a:spcAft>
              <a:buFont typeface="Arial" panose="020B0604020202020204" pitchFamily="34" charset="0"/>
              <a:buChar char="•"/>
            </a:pPr>
            <a:r>
              <a:rPr lang="en-US" sz="20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000" b="1" i="0" dirty="0">
                <a:effectLst/>
              </a:rPr>
              <a:t>Integration</a:t>
            </a:r>
            <a:r>
              <a:rPr lang="en-US" sz="20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0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6113" y="89623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5509" y="2685061"/>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304080" y="4514362"/>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Have complete control of what our software is doing?</a:t>
              </a:r>
            </a:p>
            <a:p>
              <a:pPr marL="0" lvl="0" indent="0" algn="ctr" defTabSz="711200">
                <a:lnSpc>
                  <a:spcPct val="90000"/>
                </a:lnSpc>
                <a:spcBef>
                  <a:spcPct val="0"/>
                </a:spcBef>
                <a:spcAft>
                  <a:spcPct val="35000"/>
                </a:spcAft>
                <a:buNone/>
              </a:pPr>
              <a:r>
                <a:rPr lang="en-DK" sz="2800" kern="1200" dirty="0"/>
                <a:t>(parameters, versions, options, methods…)</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technology, units,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GB" sz="2800" kern="1200" dirty="0"/>
                <a:t>with multiple channels to interact and connect people, forums, Slack channels, conferences, hackathons regularly organize </a:t>
              </a:r>
              <a:endParaRPr lang="en-DK" sz="2800" kern="1200" dirty="0"/>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initiative</a:t>
              </a:r>
              <a:r>
                <a:rPr lang="en-DK" sz="2800" kern="1200" dirty="0">
                  <a:sym typeface="Wingdings" pitchFamily="2" charset="2"/>
                </a:rPr>
                <a:t> 113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52662</TotalTime>
  <Words>1575</Words>
  <Application>Microsoft Macintosh PowerPoint</Application>
  <PresentationFormat>Widescreen</PresentationFormat>
  <Paragraphs>196</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Harding</vt:lpstr>
      <vt:lpstr>Inter</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 Basic concepts</vt:lpstr>
      <vt:lpstr>A Nextflow script</vt:lpstr>
      <vt:lpstr>Nextflow – Interesting features</vt:lpstr>
      <vt:lpstr>Languages, Software and computing environments</vt:lpstr>
      <vt:lpstr>Nextflow’s core features</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46</cp:revision>
  <dcterms:created xsi:type="dcterms:W3CDTF">2024-01-04T09:01:32Z</dcterms:created>
  <dcterms:modified xsi:type="dcterms:W3CDTF">2024-11-17T18:39:24Z</dcterms:modified>
</cp:coreProperties>
</file>